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6858000" cx="9144000"/>
  <p:notesSz cx="6858000" cy="9144000"/>
  <p:embeddedFontLst>
    <p:embeddedFont>
      <p:font typeface="Tahoma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6" roundtripDataSignature="AMtx7mihI1D8TGd7BgLTrW6bIItfO+B+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font" Target="fonts/Tahoma-regular.fntdata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customschemas.google.com/relationships/presentationmetadata" Target="metadata"/><Relationship Id="rId23" Type="http://schemas.openxmlformats.org/officeDocument/2006/relationships/slide" Target="slides/slide16.xml"/><Relationship Id="rId45" Type="http://schemas.openxmlformats.org/officeDocument/2006/relationships/font" Target="fonts/Tahom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SzPts val="1920"/>
              <a:buFont typeface="Noto Sans Symbols"/>
              <a:buNone/>
              <a:defRPr/>
            </a:lvl1pPr>
            <a:lvl2pPr lvl="1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7030A0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12" name="Google Shape;12;p38"/>
          <p:cNvSpPr txBox="1"/>
          <p:nvPr>
            <p:ph type="ctrTitle"/>
          </p:nvPr>
        </p:nvSpPr>
        <p:spPr>
          <a:xfrm>
            <a:off x="685800" y="1768475"/>
            <a:ext cx="7772400" cy="1736725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showMasterSp="0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0"/>
          <p:cNvSpPr txBox="1"/>
          <p:nvPr>
            <p:ph type="title"/>
          </p:nvPr>
        </p:nvSpPr>
        <p:spPr>
          <a:xfrm>
            <a:off x="457200" y="8458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" type="body"/>
          </p:nvPr>
        </p:nvSpPr>
        <p:spPr>
          <a:xfrm>
            <a:off x="457200" y="2204864"/>
            <a:ext cx="8229600" cy="3891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Clr>
                <a:srgbClr val="D40700"/>
              </a:buClr>
              <a:buSzPts val="1920"/>
              <a:buChar char="■"/>
              <a:defRPr sz="2400"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Verdana"/>
              <a:buChar char="–"/>
              <a:defRPr sz="2000"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Verdana"/>
              <a:buChar char="–"/>
              <a:defRPr sz="1600"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>
  <p:cSld name="OBJECT 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_g684349jn6"/>
          <p:cNvSpPr txBox="1"/>
          <p:nvPr>
            <p:ph type="title"/>
          </p:nvPr>
        </p:nvSpPr>
        <p:spPr>
          <a:xfrm>
            <a:off x="457200" y="8458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0_g684349jn6"/>
          <p:cNvSpPr txBox="1"/>
          <p:nvPr>
            <p:ph idx="1" type="body"/>
          </p:nvPr>
        </p:nvSpPr>
        <p:spPr>
          <a:xfrm>
            <a:off x="457200" y="2204864"/>
            <a:ext cx="8229600" cy="3891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algn="l">
              <a:spcBef>
                <a:spcPts val="480"/>
              </a:spcBef>
              <a:spcAft>
                <a:spcPts val="0"/>
              </a:spcAft>
              <a:buClr>
                <a:srgbClr val="D40700"/>
              </a:buClr>
              <a:buSzPts val="1920"/>
              <a:buChar char="■"/>
              <a:defRPr sz="2400"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Font typeface="Verdana"/>
              <a:buChar char="–"/>
              <a:defRPr sz="2000"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Verdana"/>
              <a:buChar char="–"/>
              <a:defRPr sz="1600"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0.png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glowek.png" id="6" name="Google Shape;6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7" name="Google Shape;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37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9" name="Google Shape;9;p37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Noto Sans Symbols"/>
              <a:buChar char="■"/>
              <a:defRPr b="0" i="0" sz="24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Verdana"/>
              <a:buChar char="–"/>
              <a:defRPr b="0" i="0" sz="16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glowek.png" id="14" name="Google Shape;14;p3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5" name="Google Shape;1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9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17" name="Google Shape;17;p39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Noto Sans Symbols"/>
              <a:buChar char="■"/>
              <a:defRPr b="0" i="0" sz="24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Verdana"/>
              <a:buChar char="–"/>
              <a:defRPr b="0" i="0" sz="16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aglowek.png" id="25" name="Google Shape;25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6" name="Google Shape;2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1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2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8" name="Google Shape;28;p41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hlink"/>
              </a:buClr>
              <a:buSzPts val="1920"/>
              <a:buFont typeface="Noto Sans Symbols"/>
              <a:buChar char="■"/>
              <a:defRPr b="0" i="0" sz="24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–"/>
              <a:defRPr b="0" i="0" sz="20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Verdana"/>
              <a:buChar char="–"/>
              <a:defRPr b="0" i="0" sz="16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hlink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hlink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/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16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26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jpg"/><Relationship Id="rId4" Type="http://schemas.openxmlformats.org/officeDocument/2006/relationships/image" Target="../media/image17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27.jpg"/><Relationship Id="rId5" Type="http://schemas.openxmlformats.org/officeDocument/2006/relationships/image" Target="../media/image24.jp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jpg"/><Relationship Id="rId4" Type="http://schemas.openxmlformats.org/officeDocument/2006/relationships/image" Target="../media/image44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g"/><Relationship Id="rId4" Type="http://schemas.openxmlformats.org/officeDocument/2006/relationships/image" Target="../media/image46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jpg"/><Relationship Id="rId4" Type="http://schemas.openxmlformats.org/officeDocument/2006/relationships/image" Target="../media/image40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jpg"/><Relationship Id="rId4" Type="http://schemas.openxmlformats.org/officeDocument/2006/relationships/image" Target="../media/image42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Relationship Id="rId4" Type="http://schemas.openxmlformats.org/officeDocument/2006/relationships/image" Target="../media/image38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gim9.krakow.pl/" TargetMode="External"/><Relationship Id="rId4" Type="http://schemas.openxmlformats.org/officeDocument/2006/relationships/hyperlink" Target="mailto:zso13.krakow@wp.p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4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4.jpg"/><Relationship Id="rId6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4.jpg"/><Relationship Id="rId5" Type="http://schemas.openxmlformats.org/officeDocument/2006/relationships/image" Target="../media/image1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dynek-szkoly.jpg" id="33" name="Google Shape;3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7987"/>
            <a:ext cx="9144000" cy="604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34" name="Google Shape;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35" name="Google Shape;3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 txBox="1"/>
          <p:nvPr>
            <p:ph type="title"/>
          </p:nvPr>
        </p:nvSpPr>
        <p:spPr>
          <a:xfrm>
            <a:off x="457200" y="846137"/>
            <a:ext cx="8229600" cy="1862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Zajęcia pozalekcyjne</a:t>
            </a:r>
            <a:b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Szkolny teatr</a:t>
            </a:r>
            <a:endParaRPr/>
          </a:p>
        </p:txBody>
      </p:sp>
      <p:pic>
        <p:nvPicPr>
          <p:cNvPr descr="teatr szk" id="110" name="Google Shape;1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2765425"/>
            <a:ext cx="3259137" cy="3097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tr2" id="111" name="Google Shape;11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1137" y="2751137"/>
            <a:ext cx="4870450" cy="3125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112" name="Google Shape;11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13" name="Google Shape;11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3600"/>
              <a:buFont typeface="Calibri"/>
              <a:buNone/>
            </a:pPr>
            <a:r>
              <a:rPr b="1" i="0" lang="en-US" sz="36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Młodzi aktorzy – pokaz mody inspirowany twórczością Wyspiańskiego</a:t>
            </a:r>
            <a:endParaRPr/>
          </a:p>
        </p:txBody>
      </p:sp>
      <p:pic>
        <p:nvPicPr>
          <p:cNvPr descr="https://lh3.googleusercontent.com/-sud7hH75Dg0/Vpqk-Y5UygI/AAAAAAAAGt0/XRBMN4zkmzg/s912-Ic42/DSC_0291.JPG" id="119" name="Google Shape;119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837" y="2133600"/>
            <a:ext cx="6918325" cy="3890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oło plast1" id="124" name="Google Shape;1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312" y="2557462"/>
            <a:ext cx="4310062" cy="3392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oło plast 4" id="125" name="Google Shape;1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7275" y="2557462"/>
            <a:ext cx="3808412" cy="33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 txBox="1"/>
          <p:nvPr>
            <p:ph type="title"/>
          </p:nvPr>
        </p:nvSpPr>
        <p:spPr>
          <a:xfrm>
            <a:off x="457200" y="846137"/>
            <a:ext cx="8229600" cy="1862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Zajęcia pozalekcyjne</a:t>
            </a:r>
            <a:b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Zajęcia plastyczne</a:t>
            </a:r>
            <a:endParaRPr/>
          </a:p>
        </p:txBody>
      </p:sp>
      <p:pic>
        <p:nvPicPr>
          <p:cNvPr descr="naglowek.png" id="127" name="Google Shape;12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28" name="Google Shape;12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1403350" y="1989137"/>
            <a:ext cx="6489700" cy="1944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Teatr w języku hiszpańskim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Koło Miłośników Języka Hiszpańskiego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Koło Przyjaciół Biblioteki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Udział w programach, konkursach, projektach (Zdrowy oddech, Europejski Kodeks Walki z Rakiem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    i inne)</a:t>
            </a:r>
            <a:endParaRPr/>
          </a:p>
        </p:txBody>
      </p:sp>
      <p:pic>
        <p:nvPicPr>
          <p:cNvPr descr="naglowek.png" id="134" name="Google Shape;13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35" name="Google Shape;13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Uczeń Obywatel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09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>
              <a:solidFill>
                <a:srgbClr val="7030A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20980" lvl="0" marL="342900" rtl="0" algn="l">
              <a:spcBef>
                <a:spcPts val="480"/>
              </a:spcBef>
              <a:spcAft>
                <a:spcPts val="0"/>
              </a:spcAft>
              <a:buClr>
                <a:srgbClr val="D40700"/>
              </a:buClr>
              <a:buSzPts val="1920"/>
              <a:buNone/>
            </a:pPr>
            <a:r>
              <a:t/>
            </a:r>
            <a:endParaRPr b="0" i="0" sz="2400" u="none">
              <a:solidFill>
                <a:srgbClr val="7030A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uczeń obywatel2"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1137" y="1844675"/>
            <a:ext cx="6181725" cy="410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143" name="Google Shape;14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44" name="Google Shape;14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Młodzież pamięta</a:t>
            </a:r>
            <a:endParaRPr/>
          </a:p>
        </p:txBody>
      </p:sp>
      <p:pic>
        <p:nvPicPr>
          <p:cNvPr descr="młodzież pamięta" id="150" name="Google Shape;15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275" y="1916112"/>
            <a:ext cx="5518150" cy="4041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151" name="Google Shape;15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52" name="Google Shape;15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Dzień Sportu</a:t>
            </a:r>
            <a:endParaRPr/>
          </a:p>
        </p:txBody>
      </p:sp>
      <p:pic>
        <p:nvPicPr>
          <p:cNvPr descr="dzień sportu1" id="158" name="Google Shape;1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1989137"/>
            <a:ext cx="4030662" cy="3959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zień sportu2" id="159" name="Google Shape;1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7900" y="1989137"/>
            <a:ext cx="3819525" cy="3960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160" name="Google Shape;16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61" name="Google Shape;16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zień sportu3" id="166" name="Google Shape;1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837" y="2060575"/>
            <a:ext cx="4462462" cy="381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zień sportu4" id="167" name="Google Shape;16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7787" y="2060575"/>
            <a:ext cx="3446462" cy="3816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168" name="Google Shape;16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69" name="Google Shape;169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7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Dzień Sportu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Kompleks boisk wielofunkcyjnych</a:t>
            </a:r>
            <a:endParaRPr/>
          </a:p>
        </p:txBody>
      </p:sp>
      <p:pic>
        <p:nvPicPr>
          <p:cNvPr descr="https://lh3.googleusercontent.com/-acgu1NvkWSQ/VjUTgEhak4I/AAAAAAAAGbo/xAv6yB_z3ak/s800-Ic42/DSC_0416.JPG" id="176" name="Google Shape;176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2060575"/>
            <a:ext cx="4127500" cy="3536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-2YE3z7ccyPw/VjUUk7PM50I/AAAAAAAAGbo/KFD_vFUlIZQ/s800-Ic42/DSC_0488.JPG" id="177" name="Google Shape;1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060575"/>
            <a:ext cx="4435475" cy="35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Konkursy</a:t>
            </a:r>
            <a:endParaRPr/>
          </a:p>
        </p:txBody>
      </p:sp>
      <p:pic>
        <p:nvPicPr>
          <p:cNvPr descr="łańcuch" id="183" name="Google Shape;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" y="2582862"/>
            <a:ext cx="2271712" cy="3222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łańcuch puszki" id="184" name="Google Shape;18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9062" y="2582862"/>
            <a:ext cx="2351087" cy="3222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onkurs pla" id="185" name="Google Shape;18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32075" y="2582862"/>
            <a:ext cx="3743325" cy="3222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186" name="Google Shape;18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87" name="Google Shape;18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/>
          <p:nvPr>
            <p:ph type="title"/>
          </p:nvPr>
        </p:nvSpPr>
        <p:spPr>
          <a:xfrm>
            <a:off x="457200" y="846137"/>
            <a:ext cx="8229600" cy="16462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Stanisław Wyspiański</a:t>
            </a:r>
            <a:b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– patron „Dziewiątki”</a:t>
            </a:r>
            <a:endParaRPr/>
          </a:p>
        </p:txBody>
      </p:sp>
      <p:pic>
        <p:nvPicPr>
          <p:cNvPr id="41" name="Google Shape;4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750" y="2630487"/>
            <a:ext cx="4214812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gilskie1" id="42" name="Google Shape;4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6462" y="2630487"/>
            <a:ext cx="4167187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43" name="Google Shape;4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44" name="Google Shape;4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Dzień zdrowego żywienia</a:t>
            </a:r>
            <a:endParaRPr/>
          </a:p>
        </p:txBody>
      </p:sp>
      <p:pic>
        <p:nvPicPr>
          <p:cNvPr descr="dzień zdrowego żywienia1" id="193" name="Google Shape;193;p20"/>
          <p:cNvPicPr preferRelativeResize="0"/>
          <p:nvPr/>
        </p:nvPicPr>
        <p:blipFill rotWithShape="1">
          <a:blip r:embed="rId3">
            <a:alphaModFix/>
          </a:blip>
          <a:srcRect b="0" l="0" r="0" t="17324"/>
          <a:stretch/>
        </p:blipFill>
        <p:spPr>
          <a:xfrm>
            <a:off x="1366837" y="1989137"/>
            <a:ext cx="6410325" cy="3973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194" name="Google Shape;194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95" name="Google Shape;1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Ślubowanie klas pierwszych</a:t>
            </a:r>
            <a:endParaRPr/>
          </a:p>
        </p:txBody>
      </p:sp>
      <p:pic>
        <p:nvPicPr>
          <p:cNvPr descr="ślub"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912" y="2168525"/>
            <a:ext cx="4256087" cy="3563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ślubowanie1" id="202" name="Google Shape;2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7900" y="2168525"/>
            <a:ext cx="4025900" cy="3563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203" name="Google Shape;20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04" name="Google Shape;20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Wycieczki</a:t>
            </a:r>
            <a:endParaRPr/>
          </a:p>
        </p:txBody>
      </p:sp>
      <p:sp>
        <p:nvSpPr>
          <p:cNvPr id="210" name="Google Shape;210;p22"/>
          <p:cNvSpPr txBox="1"/>
          <p:nvPr>
            <p:ph idx="1" type="body"/>
          </p:nvPr>
        </p:nvSpPr>
        <p:spPr>
          <a:xfrm>
            <a:off x="457200" y="19891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  Wyjazd integracyjny klas pierwszych</a:t>
            </a:r>
            <a:endParaRPr/>
          </a:p>
        </p:txBody>
      </p:sp>
      <p:pic>
        <p:nvPicPr>
          <p:cNvPr descr="integr 2" id="211" name="Google Shape;211;p22"/>
          <p:cNvPicPr preferRelativeResize="0"/>
          <p:nvPr/>
        </p:nvPicPr>
        <p:blipFill rotWithShape="1">
          <a:blip r:embed="rId3">
            <a:alphaModFix/>
          </a:blip>
          <a:srcRect b="16177" l="0" r="0" t="12652"/>
          <a:stretch/>
        </p:blipFill>
        <p:spPr>
          <a:xfrm>
            <a:off x="755650" y="2565400"/>
            <a:ext cx="7777162" cy="3240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212" name="Google Shape;2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13" name="Google Shape;21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gr 3" id="218" name="Google Shape;2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6012" y="1484312"/>
            <a:ext cx="6858000" cy="4552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219" name="Google Shape;2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20" name="Google Shape;220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/>
          <p:nvPr>
            <p:ph type="title"/>
          </p:nvPr>
        </p:nvSpPr>
        <p:spPr>
          <a:xfrm>
            <a:off x="457200" y="846137"/>
            <a:ext cx="8229600" cy="13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Kopalnia Soli w Wieliczce</a:t>
            </a:r>
            <a:endParaRPr/>
          </a:p>
        </p:txBody>
      </p:sp>
      <p:pic>
        <p:nvPicPr>
          <p:cNvPr descr="Wieliczka" id="226" name="Google Shape;226;p24"/>
          <p:cNvPicPr preferRelativeResize="0"/>
          <p:nvPr/>
        </p:nvPicPr>
        <p:blipFill rotWithShape="1">
          <a:blip r:embed="rId3">
            <a:alphaModFix/>
          </a:blip>
          <a:srcRect b="0" l="0" r="0" t="13119"/>
          <a:stretch/>
        </p:blipFill>
        <p:spPr>
          <a:xfrm>
            <a:off x="1430337" y="2205037"/>
            <a:ext cx="6283325" cy="36464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227" name="Google Shape;22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28" name="Google Shape;22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Warszawa</a:t>
            </a:r>
            <a:endParaRPr/>
          </a:p>
        </p:txBody>
      </p:sp>
      <p:pic>
        <p:nvPicPr>
          <p:cNvPr descr="Wa-wa1" id="234" name="Google Shape;23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925" y="1773237"/>
            <a:ext cx="2878137" cy="4103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-wa2" id="235" name="Google Shape;23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8062" y="1773237"/>
            <a:ext cx="5127625" cy="4103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236" name="Google Shape;23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37" name="Google Shape;237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6"/>
          <p:cNvSpPr txBox="1"/>
          <p:nvPr>
            <p:ph type="title"/>
          </p:nvPr>
        </p:nvSpPr>
        <p:spPr>
          <a:xfrm>
            <a:off x="0" y="846137"/>
            <a:ext cx="9144000" cy="1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Pieniny</a:t>
            </a:r>
            <a:endParaRPr/>
          </a:p>
        </p:txBody>
      </p:sp>
      <p:pic>
        <p:nvPicPr>
          <p:cNvPr descr="pieniny" id="243" name="Google Shape;24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2457450"/>
            <a:ext cx="4367212" cy="3275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niny2" id="244" name="Google Shape;24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1562" y="2457450"/>
            <a:ext cx="3905250" cy="32750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245" name="Google Shape;24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46" name="Google Shape;24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Kresy</a:t>
            </a:r>
            <a:endParaRPr/>
          </a:p>
        </p:txBody>
      </p:sp>
      <p:pic>
        <p:nvPicPr>
          <p:cNvPr descr="kresy2" id="252" name="Google Shape;25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137" y="1916112"/>
            <a:ext cx="2682875" cy="4014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twa2 (2)" id="253" name="Google Shape;25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0912" y="1919287"/>
            <a:ext cx="5184775" cy="403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254" name="Google Shape;25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55" name="Google Shape;255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Wycieczki zagraniczne</a:t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276600" y="2205037"/>
            <a:ext cx="54102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Dania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Francja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Holandia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Niemcy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Słowacja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Węgry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Włochy</a:t>
            </a:r>
            <a:endParaRPr/>
          </a:p>
          <a:p>
            <a:pPr indent="-220980" lvl="0" marL="342900" rtl="0" algn="l">
              <a:spcBef>
                <a:spcPts val="480"/>
              </a:spcBef>
              <a:spcAft>
                <a:spcPts val="0"/>
              </a:spcAft>
              <a:buClr>
                <a:srgbClr val="D40700"/>
              </a:buClr>
              <a:buSzPts val="1920"/>
              <a:buNone/>
            </a:pPr>
            <a:r>
              <a:t/>
            </a:r>
            <a:endParaRPr b="0" i="0" sz="2400" u="none">
              <a:solidFill>
                <a:srgbClr val="7030A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naglowek.png" id="262" name="Google Shape;26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63" name="Google Shape;26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>
            <p:ph type="title"/>
          </p:nvPr>
        </p:nvSpPr>
        <p:spPr>
          <a:xfrm>
            <a:off x="457200" y="846137"/>
            <a:ext cx="8229600" cy="1503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Dyskoteki </a:t>
            </a:r>
            <a:endParaRPr/>
          </a:p>
        </p:txBody>
      </p:sp>
      <p:pic>
        <p:nvPicPr>
          <p:cNvPr descr="disco" id="269" name="Google Shape;26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2420937"/>
            <a:ext cx="4962525" cy="3325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sco2" id="270" name="Google Shape;27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8625" y="2420937"/>
            <a:ext cx="3227387" cy="3311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271" name="Google Shape;27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72" name="Google Shape;27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>
            <p:ph type="title"/>
          </p:nvPr>
        </p:nvSpPr>
        <p:spPr>
          <a:xfrm>
            <a:off x="457200" y="8477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Języki obce</a:t>
            </a:r>
            <a:endParaRPr/>
          </a:p>
        </p:txBody>
      </p:sp>
      <p:sp>
        <p:nvSpPr>
          <p:cNvPr id="50" name="Google Shape;50;p3"/>
          <p:cNvSpPr txBox="1"/>
          <p:nvPr>
            <p:ph idx="1" type="body"/>
          </p:nvPr>
        </p:nvSpPr>
        <p:spPr>
          <a:xfrm>
            <a:off x="457200" y="2173287"/>
            <a:ext cx="8229600" cy="2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Język angielski- kontynuacja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Język hiszpański i język niemiecki - do wyboru przez ucznia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Nauczanie języków obcych z wykorzystaniem innowacji pedagogicznych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Nauczanie języków obcych w grupach międzyoddziałowych</a:t>
            </a:r>
            <a:endParaRPr/>
          </a:p>
        </p:txBody>
      </p:sp>
      <p:pic>
        <p:nvPicPr>
          <p:cNvPr descr="naglowek.png" id="51" name="Google Shape;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52" name="Google Shape;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Bal „ Dziewiątki”</a:t>
            </a:r>
            <a:endParaRPr/>
          </a:p>
        </p:txBody>
      </p:sp>
      <p:pic>
        <p:nvPicPr>
          <p:cNvPr descr="DSC_1008" id="278" name="Google Shape;2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6125" y="2205037"/>
            <a:ext cx="4243387" cy="318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SC_1007" id="279" name="Google Shape;27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5287" y="2217737"/>
            <a:ext cx="3700462" cy="31638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280" name="Google Shape;28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81" name="Google Shape;28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457200" y="1844675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b="0" i="0" sz="2400" u="none">
              <a:solidFill>
                <a:srgbClr val="7030A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Certyfikat Lidera Zintegrowanej Polityki Bezpieczeństwa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Monitoring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Szkoła jednozmianowa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Stołówka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Łatwy dojazd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KAMERALNA ATMOSFERA!!!</a:t>
            </a:r>
            <a:endParaRPr/>
          </a:p>
        </p:txBody>
      </p:sp>
      <p:pic>
        <p:nvPicPr>
          <p:cNvPr descr="naglowek.png" id="287" name="Google Shape;28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88" name="Google Shape;28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Klasa I a</a:t>
            </a:r>
            <a:endParaRPr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Klasa humanistyczna ze zwiększoną liczbą godzin przedmiotów humanistycznych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Ciekawy program zajęć artystycznych, współpraca z instytucjami kultury na terenie Krakowa</a:t>
            </a:r>
            <a:endParaRPr/>
          </a:p>
        </p:txBody>
      </p:sp>
      <p:pic>
        <p:nvPicPr>
          <p:cNvPr descr="naglowek.png" id="295" name="Google Shape;29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296" name="Google Shape;2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Klasa I b</a:t>
            </a:r>
            <a:endParaRPr/>
          </a:p>
        </p:txBody>
      </p:sp>
      <p:sp>
        <p:nvSpPr>
          <p:cNvPr id="302" name="Google Shape;302;p33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Klasa ogólna ze zwiększoną liczbą godzin przedmiotów egzaminacyjnych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Program nauczania informatyki dostosowany do wymagań egzaminu ECDL ( Europejski Certyfikat Umiejętności Komputerowych)</a:t>
            </a:r>
            <a:endParaRPr/>
          </a:p>
        </p:txBody>
      </p:sp>
      <p:pic>
        <p:nvPicPr>
          <p:cNvPr descr="naglowek.png" id="303" name="Google Shape;3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304" name="Google Shape;30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Klasa I c</a:t>
            </a:r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Klasa terapeutyczne dla uczniów z dysleksją i innymi specyficznymi trudnościami w uczeniu się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Liczebność klasy od 10 do 15 uczniów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Rozwijające i zindywidualizowane zajęcia wyrównawcze i terapeutyczne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Dostosowane formy nauczania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Dodatkowa liczba godzin przedmiotów egzaminacyjnych</a:t>
            </a:r>
            <a:endParaRPr/>
          </a:p>
        </p:txBody>
      </p:sp>
      <p:pic>
        <p:nvPicPr>
          <p:cNvPr descr="naglowek.png" id="311" name="Google Shape;31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312" name="Google Shape;31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Klasa I d</a:t>
            </a:r>
            <a:endParaRPr/>
          </a:p>
        </p:txBody>
      </p:sp>
      <p:sp>
        <p:nvSpPr>
          <p:cNvPr id="318" name="Google Shape;318;p35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Klasa z poszerzonym programem sportowym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Współpraca z KS Prądniczanka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5 godzin WF realizowanych w tygodniu przy użyciu innowacji pedagogicznej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Stwarza możliwość łączenia sportu z nauką</a:t>
            </a:r>
            <a:endParaRPr/>
          </a:p>
          <a:p>
            <a:pPr indent="-220980" lvl="0" marL="342900" rtl="0" algn="l">
              <a:spcBef>
                <a:spcPts val="480"/>
              </a:spcBef>
              <a:spcAft>
                <a:spcPts val="0"/>
              </a:spcAft>
              <a:buClr>
                <a:srgbClr val="D40700"/>
              </a:buClr>
              <a:buSzPts val="1920"/>
              <a:buNone/>
            </a:pPr>
            <a:r>
              <a:t/>
            </a:r>
            <a:endParaRPr b="0" i="0" sz="2400" u="none">
              <a:solidFill>
                <a:srgbClr val="7030A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naglowek.png" id="319" name="Google Shape;3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320" name="Google Shape;32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GIMNAZJUM NR 9 </a:t>
            </a:r>
            <a:endParaRPr/>
          </a:p>
        </p:txBody>
      </p:sp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3492500" y="2420937"/>
            <a:ext cx="5435600" cy="23034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sng">
                <a:solidFill>
                  <a:srgbClr val="7030A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www.gim9.krakow.pl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tel: 12 413 35 54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e- mail: </a:t>
            </a:r>
            <a:r>
              <a:rPr b="0" i="0" lang="en-US" sz="2400" u="sng">
                <a:solidFill>
                  <a:srgbClr val="7030A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zso13.krakow@wp.pl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ZAPRASZAMY!!!</a:t>
            </a:r>
            <a:endParaRPr/>
          </a:p>
        </p:txBody>
      </p:sp>
      <p:pic>
        <p:nvPicPr>
          <p:cNvPr descr="naglowek.png" id="327" name="Google Shape;327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328" name="Google Shape;328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Gim_logo_512x512.jpg" id="329" name="Google Shape;329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8312" y="1844675"/>
            <a:ext cx="2879725" cy="28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               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b="0" i="0" sz="2400" u="none">
              <a:solidFill>
                <a:srgbClr val="7030A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920"/>
              <a:buNone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     Dziennik elektroniczny – Librus - Synergia</a:t>
            </a:r>
            <a:endParaRPr/>
          </a:p>
        </p:txBody>
      </p:sp>
      <p:pic>
        <p:nvPicPr>
          <p:cNvPr descr="naglowek.png" id="59" name="Google Shape;5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60" name="Google Shape;60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ECDL</a:t>
            </a:r>
            <a:endParaRPr/>
          </a:p>
        </p:txBody>
      </p:sp>
      <p:sp>
        <p:nvSpPr>
          <p:cNvPr id="66" name="Google Shape;66;p5"/>
          <p:cNvSpPr txBox="1"/>
          <p:nvPr>
            <p:ph idx="1" type="body"/>
          </p:nvPr>
        </p:nvSpPr>
        <p:spPr>
          <a:xfrm>
            <a:off x="457200" y="220503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   Europejski Certyfikat Umiejętności Komputerowych- program nauczania informatyki dostosowany do wymagań egzaminu ECDL</a:t>
            </a:r>
            <a:endParaRPr/>
          </a:p>
        </p:txBody>
      </p:sp>
      <p:pic>
        <p:nvPicPr>
          <p:cNvPr descr="naglowek.png" id="67" name="Google Shape;6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68" name="Google Shape;6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457200" y="846137"/>
            <a:ext cx="8229600" cy="1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Zajęcia ze strzelectwa</a:t>
            </a:r>
            <a:endParaRPr/>
          </a:p>
        </p:txBody>
      </p:sp>
      <p:pic>
        <p:nvPicPr>
          <p:cNvPr descr="naglowek.png" id="74" name="Google Shape;7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75" name="Google Shape;7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1100412.JPG" id="76" name="Google Shape;76;p6"/>
          <p:cNvPicPr preferRelativeResize="0"/>
          <p:nvPr/>
        </p:nvPicPr>
        <p:blipFill rotWithShape="1">
          <a:blip r:embed="rId5">
            <a:alphaModFix/>
          </a:blip>
          <a:srcRect b="0" l="4248" r="0" t="0"/>
          <a:stretch/>
        </p:blipFill>
        <p:spPr>
          <a:xfrm>
            <a:off x="4787900" y="2420937"/>
            <a:ext cx="4068762" cy="318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1100415.JPG" id="77" name="Google Shape;77;p6"/>
          <p:cNvPicPr preferRelativeResize="0"/>
          <p:nvPr/>
        </p:nvPicPr>
        <p:blipFill rotWithShape="1">
          <a:blip r:embed="rId6">
            <a:alphaModFix/>
          </a:blip>
          <a:srcRect b="0" l="0" r="3390" t="0"/>
          <a:stretch/>
        </p:blipFill>
        <p:spPr>
          <a:xfrm>
            <a:off x="323850" y="2420937"/>
            <a:ext cx="4103687" cy="318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/>
          <p:nvPr>
            <p:ph type="title"/>
          </p:nvPr>
        </p:nvSpPr>
        <p:spPr>
          <a:xfrm>
            <a:off x="457200" y="8461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Szkolna Rada Uczniowska</a:t>
            </a:r>
            <a:endParaRPr/>
          </a:p>
        </p:txBody>
      </p:sp>
      <p:pic>
        <p:nvPicPr>
          <p:cNvPr descr="wybory szru"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937" y="2133600"/>
            <a:ext cx="2959100" cy="386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zru" id="84" name="Google Shape;8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837" y="2133600"/>
            <a:ext cx="5018087" cy="386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85" name="Google Shape;8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86" name="Google Shape;8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/>
          <p:nvPr>
            <p:ph type="title"/>
          </p:nvPr>
        </p:nvSpPr>
        <p:spPr>
          <a:xfrm>
            <a:off x="457200" y="12779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I miejsce w Samorządowej </a:t>
            </a:r>
            <a:b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Lidze Mistrzów Gimnazjów Krakowa</a:t>
            </a:r>
            <a:endParaRPr/>
          </a:p>
        </p:txBody>
      </p:sp>
      <p:pic>
        <p:nvPicPr>
          <p:cNvPr descr="berła" id="92" name="Google Shape;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2751137"/>
            <a:ext cx="4319587" cy="3341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aglowek.png" id="93" name="Google Shape;9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94" name="Google Shape;9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  <p:sp>
        <p:nvSpPr>
          <p:cNvPr descr="https://ud.interia.pl/html/getattach,mid,39974,mpid,5,uid,4e6151ad3223205e?f=DSC_0322.JPG" id="95" name="Google Shape;95;p8"/>
          <p:cNvSpPr txBox="1"/>
          <p:nvPr/>
        </p:nvSpPr>
        <p:spPr>
          <a:xfrm>
            <a:off x="163512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6" name="Google Shape;96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99025" y="2751137"/>
            <a:ext cx="4170362" cy="332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/>
          <p:nvPr>
            <p:ph type="title"/>
          </p:nvPr>
        </p:nvSpPr>
        <p:spPr>
          <a:xfrm>
            <a:off x="457200" y="120332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4000"/>
              <a:buFont typeface="Calibri"/>
              <a:buNone/>
            </a:pPr>
            <a:r>
              <a:rPr b="1" i="0" lang="en-US" sz="4000" u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Akcje charytatywne</a:t>
            </a:r>
            <a:endParaRPr/>
          </a:p>
        </p:txBody>
      </p:sp>
      <p:sp>
        <p:nvSpPr>
          <p:cNvPr id="102" name="Google Shape;102;p9"/>
          <p:cNvSpPr txBox="1"/>
          <p:nvPr>
            <p:ph idx="1" type="body"/>
          </p:nvPr>
        </p:nvSpPr>
        <p:spPr>
          <a:xfrm>
            <a:off x="457200" y="2922587"/>
            <a:ext cx="8229600" cy="3890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Góra Grosza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Gwiazdka dla Zwierzaka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Koreczki dla Juleczki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Wyprawka dla Żaka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50800"/>
              </a:buClr>
              <a:buSzPts val="1920"/>
              <a:buFont typeface="Noto Sans Symbols"/>
              <a:buChar char="■"/>
            </a:pPr>
            <a:r>
              <a:rPr b="0" i="0" lang="en-US" sz="2400" u="none">
                <a:solidFill>
                  <a:srgbClr val="7030A0"/>
                </a:solidFill>
                <a:latin typeface="Verdana"/>
                <a:ea typeface="Verdana"/>
                <a:cs typeface="Verdana"/>
                <a:sym typeface="Verdana"/>
              </a:rPr>
              <a:t>Zbiórka żywności przez Szkolne Koło PCK</a:t>
            </a:r>
            <a:endParaRPr/>
          </a:p>
        </p:txBody>
      </p:sp>
      <p:pic>
        <p:nvPicPr>
          <p:cNvPr descr="naglowek.png" id="103" name="Google Shape;10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6987"/>
            <a:ext cx="9144000" cy="147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opka.png" id="104" name="Google Shape;10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72187"/>
            <a:ext cx="9144000" cy="78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zczelina">
  <a:themeElements>
    <a:clrScheme name="Szczelina 1">
      <a:dk1>
        <a:srgbClr val="8C0000"/>
      </a:dk1>
      <a:lt1>
        <a:srgbClr val="FFFFFF"/>
      </a:lt1>
      <a:dk2>
        <a:srgbClr val="720000"/>
      </a:dk2>
      <a:lt2>
        <a:srgbClr val="FFFFCC"/>
      </a:lt2>
      <a:accent1>
        <a:srgbClr val="FF3300"/>
      </a:accent1>
      <a:accent2>
        <a:srgbClr val="BE7960"/>
      </a:accent2>
      <a:accent3>
        <a:srgbClr val="BCAAAA"/>
      </a:accent3>
      <a:accent4>
        <a:srgbClr val="DADADA"/>
      </a:accent4>
      <a:accent5>
        <a:srgbClr val="FFADAA"/>
      </a:accent5>
      <a:accent6>
        <a:srgbClr val="AC6D56"/>
      </a:accent6>
      <a:hlink>
        <a:srgbClr val="FFCC66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Szczelina">
  <a:themeElements>
    <a:clrScheme name="Szczelina 1">
      <a:dk1>
        <a:srgbClr val="8C0000"/>
      </a:dk1>
      <a:lt1>
        <a:srgbClr val="FFFFFF"/>
      </a:lt1>
      <a:dk2>
        <a:srgbClr val="720000"/>
      </a:dk2>
      <a:lt2>
        <a:srgbClr val="FFFFCC"/>
      </a:lt2>
      <a:accent1>
        <a:srgbClr val="FF3300"/>
      </a:accent1>
      <a:accent2>
        <a:srgbClr val="BE7960"/>
      </a:accent2>
      <a:accent3>
        <a:srgbClr val="BCAAAA"/>
      </a:accent3>
      <a:accent4>
        <a:srgbClr val="DADADA"/>
      </a:accent4>
      <a:accent5>
        <a:srgbClr val="FFADAA"/>
      </a:accent5>
      <a:accent6>
        <a:srgbClr val="AC6D56"/>
      </a:accent6>
      <a:hlink>
        <a:srgbClr val="FFCC66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zczelina">
  <a:themeElements>
    <a:clrScheme name="Szczelina 1">
      <a:dk1>
        <a:srgbClr val="8C0000"/>
      </a:dk1>
      <a:lt1>
        <a:srgbClr val="FFFFFF"/>
      </a:lt1>
      <a:dk2>
        <a:srgbClr val="720000"/>
      </a:dk2>
      <a:lt2>
        <a:srgbClr val="FFFFCC"/>
      </a:lt2>
      <a:accent1>
        <a:srgbClr val="FF3300"/>
      </a:accent1>
      <a:accent2>
        <a:srgbClr val="BE7960"/>
      </a:accent2>
      <a:accent3>
        <a:srgbClr val="BCAAAA"/>
      </a:accent3>
      <a:accent4>
        <a:srgbClr val="DADADA"/>
      </a:accent4>
      <a:accent5>
        <a:srgbClr val="FFADAA"/>
      </a:accent5>
      <a:accent6>
        <a:srgbClr val="AC6D56"/>
      </a:accent6>
      <a:hlink>
        <a:srgbClr val="FFCC66"/>
      </a:hlink>
      <a:folHlink>
        <a:srgbClr val="FF9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2015-02-01T18:46:51Z</dcterms:created>
  <dc:creator>Kamil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